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55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86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31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29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5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23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60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27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80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9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01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81D304A-A620-4D05-AE62-531399A08A9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3C9BF0F-3BC6-486D-B8D9-A20563E96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4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AC9029-A099-4A21-B296-08DFDE903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6F010D-2DD4-42D9-80FC-A0EF4CE9F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Klimatyczny Dzień Ziemi 2021 | Ekologia">
            <a:extLst>
              <a:ext uri="{FF2B5EF4-FFF2-40B4-BE49-F238E27FC236}">
                <a16:creationId xmlns:a16="http://schemas.microsoft.com/office/drawing/2014/main" id="{58EB1C57-E3C1-468D-B42A-3C4A6EB7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0" y="344510"/>
            <a:ext cx="11655380" cy="61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5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115B51-5B02-4EBB-8AC9-756ED8D8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636363"/>
                </a:solidFill>
                <a:latin typeface="Roboto"/>
              </a:rPr>
              <a:t>Z</a:t>
            </a:r>
            <a:r>
              <a:rPr lang="pl-PL" sz="3600" b="1" i="0" dirty="0">
                <a:solidFill>
                  <a:srgbClr val="636363"/>
                </a:solidFill>
                <a:effectLst/>
                <a:latin typeface="Roboto"/>
              </a:rPr>
              <a:t>awsze pamiętajmy o oszczędzaniu </a:t>
            </a:r>
            <a:br>
              <a:rPr lang="pl-PL" sz="3600" b="1" i="0" dirty="0">
                <a:solidFill>
                  <a:srgbClr val="636363"/>
                </a:solidFill>
                <a:effectLst/>
                <a:latin typeface="Roboto"/>
              </a:rPr>
            </a:br>
            <a:r>
              <a:rPr lang="pl-PL" sz="3600" b="1" i="0" dirty="0">
                <a:solidFill>
                  <a:srgbClr val="636363"/>
                </a:solidFill>
                <a:effectLst/>
                <a:latin typeface="Roboto"/>
              </a:rPr>
              <a:t>wody i prądu:</a:t>
            </a:r>
            <a:endParaRPr lang="pl-PL" sz="3600" b="1" dirty="0">
              <a:latin typeface="Roboto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00E292-A776-4457-A702-7A9B813925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636363"/>
                </a:solidFill>
                <a:effectLst/>
                <a:latin typeface="Calibri" panose="020F0502020204030204" pitchFamily="34" charset="0"/>
              </a:rPr>
              <a:t>wymieńmy zwykłe żarówki na energooszczędne źródła światła;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636363"/>
                </a:solidFill>
                <a:effectLst/>
                <a:latin typeface="Calibri" panose="020F0502020204030204" pitchFamily="34" charset="0"/>
              </a:rPr>
              <a:t>gaśmy światło w pomieszczeniach, w których akurat nie przebywamy;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636363"/>
                </a:solidFill>
                <a:effectLst/>
                <a:latin typeface="Calibri" panose="020F0502020204030204" pitchFamily="34" charset="0"/>
              </a:rPr>
              <a:t>jeżeli mamy taką możliwość, to wybierajmy programy “</a:t>
            </a:r>
            <a:r>
              <a:rPr lang="pl-PL" b="1" i="0" dirty="0" err="1">
                <a:solidFill>
                  <a:srgbClr val="636363"/>
                </a:solidFill>
                <a:effectLst/>
                <a:latin typeface="Calibri" panose="020F0502020204030204" pitchFamily="34" charset="0"/>
              </a:rPr>
              <a:t>eko</a:t>
            </a:r>
            <a:r>
              <a:rPr lang="pl-PL" b="1" i="0" dirty="0">
                <a:solidFill>
                  <a:srgbClr val="636363"/>
                </a:solidFill>
                <a:effectLst/>
                <a:latin typeface="Calibri" panose="020F0502020204030204" pitchFamily="34" charset="0"/>
              </a:rPr>
              <a:t>” w pralce lub zmywarce, które zużywają mniej wody i energii;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636363"/>
                </a:solidFill>
                <a:effectLst/>
                <a:latin typeface="Calibri" panose="020F0502020204030204" pitchFamily="34" charset="0"/>
              </a:rPr>
              <a:t>jak najszybciej usuwajmy takie usterki, jak przeciekający kran lub cieknąca spłuczka toaletowa.</a:t>
            </a:r>
          </a:p>
          <a:p>
            <a:endParaRPr lang="pl-PL" dirty="0"/>
          </a:p>
        </p:txBody>
      </p:sp>
      <p:pic>
        <p:nvPicPr>
          <p:cNvPr id="12290" name="Picture 2" descr="Sposoby na oszczędzanie wody w domu. 17 porad. - Zielonalazienka.pl">
            <a:extLst>
              <a:ext uri="{FF2B5EF4-FFF2-40B4-BE49-F238E27FC236}">
                <a16:creationId xmlns:a16="http://schemas.microsoft.com/office/drawing/2014/main" id="{850CECF9-76CB-4531-95EA-0F23889D49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67" y="1965959"/>
            <a:ext cx="3705225" cy="19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Jak skutecznie oszczędzać prąd? – NF15 architekci">
            <a:extLst>
              <a:ext uri="{FF2B5EF4-FFF2-40B4-BE49-F238E27FC236}">
                <a16:creationId xmlns:a16="http://schemas.microsoft.com/office/drawing/2014/main" id="{C1295942-D7C9-443B-A3A2-25C16CC3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37" y="4041284"/>
            <a:ext cx="3923763" cy="22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7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Jak oszczędzać prąd? 9 sposobów na oszczędzanie prądu - Homebook">
            <a:extLst>
              <a:ext uri="{FF2B5EF4-FFF2-40B4-BE49-F238E27FC236}">
                <a16:creationId xmlns:a16="http://schemas.microsoft.com/office/drawing/2014/main" id="{5F40367A-9318-488D-A440-67764E01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1" y="437883"/>
            <a:ext cx="5671899" cy="59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Jak oszczędzać wodę? 9 sposobów na oszczędzanie wody - Homebook">
            <a:extLst>
              <a:ext uri="{FF2B5EF4-FFF2-40B4-BE49-F238E27FC236}">
                <a16:creationId xmlns:a16="http://schemas.microsoft.com/office/drawing/2014/main" id="{68DC03E2-1DED-4BF0-8D8C-80F1DEF1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37882"/>
            <a:ext cx="5671898" cy="59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9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cykling a rozkładanie się odpadów - ekopaka recykling">
            <a:extLst>
              <a:ext uri="{FF2B5EF4-FFF2-40B4-BE49-F238E27FC236}">
                <a16:creationId xmlns:a16="http://schemas.microsoft.com/office/drawing/2014/main" id="{3B258D6D-DFA3-46D4-95C3-F0B0E510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3" y="270456"/>
            <a:ext cx="11745532" cy="63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8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764FD-9D66-46BC-B54E-0BC7DCEC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607" y="1779616"/>
            <a:ext cx="6890199" cy="2921173"/>
          </a:xfrm>
        </p:spPr>
        <p:txBody>
          <a:bodyPr>
            <a:normAutofit fontScale="90000"/>
          </a:bodyPr>
          <a:lstStyle/>
          <a:p>
            <a:r>
              <a:rPr lang="pl-PL" b="0" i="0" dirty="0">
                <a:solidFill>
                  <a:srgbClr val="636363"/>
                </a:solidFill>
                <a:effectLst/>
                <a:latin typeface="Calibri" panose="020F0502020204030204" pitchFamily="34" charset="0"/>
              </a:rPr>
              <a:t>Jak widać na powyższych przykładach, drobne czynności wykonywane w gospodarstwie domowym, które z pozoru wydają się być nieistotne,</a:t>
            </a:r>
            <a:br>
              <a:rPr lang="pl-PL" b="0" i="0" dirty="0">
                <a:solidFill>
                  <a:srgbClr val="636363"/>
                </a:solidFill>
                <a:effectLst/>
                <a:latin typeface="Calibri" panose="020F0502020204030204" pitchFamily="34" charset="0"/>
              </a:rPr>
            </a:br>
            <a:r>
              <a:rPr lang="pl-PL" b="0" i="0" dirty="0">
                <a:solidFill>
                  <a:srgbClr val="636363"/>
                </a:solidFill>
                <a:effectLst/>
                <a:latin typeface="Calibri" panose="020F0502020204030204" pitchFamily="34" charset="0"/>
              </a:rPr>
              <a:t> w perspektywie czasu przynoszą pozytywne efekty. </a:t>
            </a:r>
            <a:br>
              <a:rPr lang="pl-PL" b="0" i="0" dirty="0">
                <a:solidFill>
                  <a:srgbClr val="636363"/>
                </a:solidFill>
                <a:effectLst/>
                <a:latin typeface="Calibri" panose="020F0502020204030204" pitchFamily="34" charset="0"/>
              </a:rPr>
            </a:br>
            <a:r>
              <a:rPr lang="pl-PL" b="0" i="0" dirty="0">
                <a:solidFill>
                  <a:srgbClr val="636363"/>
                </a:solidFill>
                <a:effectLst/>
                <a:latin typeface="Calibri" panose="020F0502020204030204" pitchFamily="34" charset="0"/>
              </a:rPr>
              <a:t>A przy tym nie tylko korzystnie oddziałują na środowisko, ale także na zawartość naszych portfeli.</a:t>
            </a:r>
            <a:endParaRPr lang="pl-PL" dirty="0"/>
          </a:p>
        </p:txBody>
      </p:sp>
      <p:pic>
        <p:nvPicPr>
          <p:cNvPr id="14338" name="Picture 2" descr="Ekologiczne opakowania dla e-commerce - Arvato Supply Chain Solutions">
            <a:extLst>
              <a:ext uri="{FF2B5EF4-FFF2-40B4-BE49-F238E27FC236}">
                <a16:creationId xmlns:a16="http://schemas.microsoft.com/office/drawing/2014/main" id="{0781C6F0-34DC-47E5-B181-0E48D23FD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338347"/>
            <a:ext cx="4656080" cy="62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1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F2F8C-5FE0-4228-99F5-9445EE33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Roboto"/>
              </a:rPr>
              <a:t>Los Ziemi jest w naszych rękach!!!</a:t>
            </a:r>
          </a:p>
        </p:txBody>
      </p:sp>
      <p:pic>
        <p:nvPicPr>
          <p:cNvPr id="15362" name="Picture 2" descr="Ekologia – Find your balance">
            <a:extLst>
              <a:ext uri="{FF2B5EF4-FFF2-40B4-BE49-F238E27FC236}">
                <a16:creationId xmlns:a16="http://schemas.microsoft.com/office/drawing/2014/main" id="{5C283910-2514-483E-9CF0-15B2C22694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59" y="1965960"/>
            <a:ext cx="6838682" cy="44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0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oronawirus. Ochrona środowiska naturalnego kluczowa w walce z pandemią! |  Viva.pl">
            <a:extLst>
              <a:ext uri="{FF2B5EF4-FFF2-40B4-BE49-F238E27FC236}">
                <a16:creationId xmlns:a16="http://schemas.microsoft.com/office/drawing/2014/main" id="{984B4D47-8AE0-4337-B77C-2EC31469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296214"/>
            <a:ext cx="11668260" cy="6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3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66C33-C907-4008-85A3-43644C97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i="0" dirty="0">
                <a:solidFill>
                  <a:srgbClr val="505559"/>
                </a:solidFill>
                <a:effectLst/>
                <a:latin typeface="Roboto"/>
                <a:ea typeface="MS Gothic" panose="020B0609070205080204" pitchFamily="49" charset="-128"/>
              </a:rPr>
              <a:t>Światowy Dzień Ziemi 2021r. – </a:t>
            </a:r>
            <a:br>
              <a:rPr lang="pl-PL" sz="4000" b="1" i="0" dirty="0">
                <a:solidFill>
                  <a:srgbClr val="505559"/>
                </a:solidFill>
                <a:effectLst/>
                <a:latin typeface="Roboto"/>
                <a:ea typeface="MS Gothic" panose="020B0609070205080204" pitchFamily="49" charset="-128"/>
              </a:rPr>
            </a:br>
            <a:r>
              <a:rPr lang="pl-PL" sz="4000" b="1" i="0" dirty="0">
                <a:solidFill>
                  <a:srgbClr val="505559"/>
                </a:solidFill>
                <a:effectLst/>
                <a:latin typeface="Roboto"/>
                <a:ea typeface="MS Gothic" panose="020B0609070205080204" pitchFamily="49" charset="-128"/>
              </a:rPr>
              <a:t>„Przywróć naszą Ziemię”</a:t>
            </a:r>
            <a:br>
              <a:rPr lang="pl-PL" b="0" i="0" dirty="0">
                <a:solidFill>
                  <a:srgbClr val="505559"/>
                </a:solidFill>
                <a:effectLst/>
                <a:latin typeface="Roboto"/>
              </a:rPr>
            </a:br>
            <a:endParaRPr lang="pl-PL" dirty="0">
              <a:latin typeface="Roboto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5FEA57-2207-43EA-B723-6F6C0319AF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i="0" dirty="0">
                <a:solidFill>
                  <a:srgbClr val="001100"/>
                </a:solidFill>
                <a:effectLst/>
                <a:latin typeface="Roboto"/>
              </a:rPr>
              <a:t>Dzień Ziemi to święto obchodzone na całym świecie 22 kwietnia.  Każdego roku w obchody Dnia Ziemi angażuje się wiele organizacji i stowarzyszeń ekologicznych, oraz placówek oświatowych.</a:t>
            </a:r>
          </a:p>
          <a:p>
            <a:r>
              <a:rPr lang="pl-PL" b="1" i="0" dirty="0">
                <a:solidFill>
                  <a:srgbClr val="001100"/>
                </a:solidFill>
                <a:effectLst/>
                <a:latin typeface="Roboto"/>
              </a:rPr>
              <a:t>Tegorocznym motywem przewodnim jest hasło </a:t>
            </a:r>
            <a:r>
              <a:rPr lang="pl-PL" b="1" i="0" dirty="0">
                <a:solidFill>
                  <a:srgbClr val="000000"/>
                </a:solidFill>
                <a:effectLst/>
                <a:latin typeface="Roboto"/>
              </a:rPr>
              <a:t>„Przywróć naszą Ziemię”</a:t>
            </a:r>
            <a:r>
              <a:rPr lang="pl-PL" b="1" i="0" dirty="0">
                <a:solidFill>
                  <a:srgbClr val="001100"/>
                </a:solidFill>
                <a:effectLst/>
                <a:latin typeface="Roboto"/>
              </a:rPr>
              <a:t>.  Z powodu pandemii, wiele konferencji i towarzyszących Dniu Ziemi akcji odbywa się w świecie wirtualnym. Podobnie będzie w naszej szkole.</a:t>
            </a:r>
          </a:p>
          <a:p>
            <a:endParaRPr lang="pl-PL" dirty="0"/>
          </a:p>
        </p:txBody>
      </p:sp>
      <p:pic>
        <p:nvPicPr>
          <p:cNvPr id="2050" name="Picture 2" descr="Dzień Ziemi - największe ekologiczne święto świata - Bezpługa.pl">
            <a:extLst>
              <a:ext uri="{FF2B5EF4-FFF2-40B4-BE49-F238E27FC236}">
                <a16:creationId xmlns:a16="http://schemas.microsoft.com/office/drawing/2014/main" id="{CF38C6CD-5C38-40A5-BB5F-A6F77745E5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189407"/>
            <a:ext cx="5199315" cy="38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8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B463F0-CA8C-4720-A9A8-AF0D3025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001100"/>
                </a:solidFill>
                <a:latin typeface="Roboto"/>
              </a:rPr>
              <a:t>O</a:t>
            </a:r>
            <a:r>
              <a:rPr lang="pl-PL" sz="2800" b="1" i="0" dirty="0">
                <a:solidFill>
                  <a:srgbClr val="001100"/>
                </a:solidFill>
                <a:effectLst/>
                <a:latin typeface="Roboto"/>
              </a:rPr>
              <a:t>bchody </a:t>
            </a:r>
            <a:r>
              <a:rPr lang="pl-PL" sz="2800" b="1" dirty="0">
                <a:solidFill>
                  <a:srgbClr val="001100"/>
                </a:solidFill>
                <a:latin typeface="Roboto"/>
              </a:rPr>
              <a:t>Dnia Ziemi </a:t>
            </a:r>
            <a:r>
              <a:rPr lang="pl-PL" sz="2800" b="1" i="0" dirty="0">
                <a:solidFill>
                  <a:srgbClr val="001100"/>
                </a:solidFill>
                <a:effectLst/>
                <a:latin typeface="Roboto"/>
              </a:rPr>
              <a:t>są bardzo dobrą okazją do promowania ekologicznych postaw oraz uświadamiania o problemach klimatycznych na Ziemi.</a:t>
            </a: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E30D8A-DA34-434D-ADFF-DF21C501F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5875986" cy="4023360"/>
          </a:xfrm>
        </p:spPr>
        <p:txBody>
          <a:bodyPr>
            <a:normAutofit lnSpcReduction="10000"/>
          </a:bodyPr>
          <a:lstStyle/>
          <a:p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Coraz popularniejsza staje się idea </a:t>
            </a:r>
            <a:r>
              <a:rPr lang="pl-PL" b="1" i="0" dirty="0">
                <a:solidFill>
                  <a:srgbClr val="001100"/>
                </a:solidFill>
                <a:effectLst/>
                <a:latin typeface="Roboto"/>
              </a:rPr>
              <a:t>Zero Waste, </a:t>
            </a:r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co dokładnie znaczy</a:t>
            </a:r>
            <a:r>
              <a:rPr lang="pl-PL" b="1" i="0" dirty="0">
                <a:solidFill>
                  <a:srgbClr val="001100"/>
                </a:solidFill>
                <a:effectLst/>
                <a:latin typeface="Roboto"/>
              </a:rPr>
              <a:t> “</a:t>
            </a:r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zero odpadów”, „zero marnowania”.</a:t>
            </a:r>
          </a:p>
          <a:p>
            <a:pPr algn="l"/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Życie wedle idei Zero Waste sprowadza się do stosowania określonych zasad tzw. 5R:</a:t>
            </a:r>
          </a:p>
          <a:p>
            <a:pPr algn="l"/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·        odmawiaj (</a:t>
            </a:r>
            <a:r>
              <a:rPr lang="pl-PL" b="0" i="1" dirty="0" err="1">
                <a:solidFill>
                  <a:srgbClr val="001100"/>
                </a:solidFill>
                <a:effectLst/>
                <a:latin typeface="Roboto"/>
              </a:rPr>
              <a:t>refuse</a:t>
            </a:r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),</a:t>
            </a:r>
          </a:p>
          <a:p>
            <a:pPr algn="l"/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·        ograniczaj (</a:t>
            </a:r>
            <a:r>
              <a:rPr lang="pl-PL" b="0" i="1" dirty="0" err="1">
                <a:solidFill>
                  <a:srgbClr val="001100"/>
                </a:solidFill>
                <a:effectLst/>
                <a:latin typeface="Roboto"/>
              </a:rPr>
              <a:t>reduce</a:t>
            </a:r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),</a:t>
            </a:r>
          </a:p>
          <a:p>
            <a:pPr algn="l"/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·        wykorzystaj ponownie (</a:t>
            </a:r>
            <a:r>
              <a:rPr lang="pl-PL" b="0" i="1" dirty="0" err="1">
                <a:solidFill>
                  <a:srgbClr val="001100"/>
                </a:solidFill>
                <a:effectLst/>
                <a:latin typeface="Roboto"/>
              </a:rPr>
              <a:t>reuse</a:t>
            </a:r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),</a:t>
            </a:r>
          </a:p>
          <a:p>
            <a:pPr algn="l"/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·        </a:t>
            </a:r>
            <a:r>
              <a:rPr lang="pl-PL" b="0" i="0" dirty="0" err="1">
                <a:solidFill>
                  <a:srgbClr val="001100"/>
                </a:solidFill>
                <a:effectLst/>
                <a:latin typeface="Roboto"/>
              </a:rPr>
              <a:t>recyklinguj</a:t>
            </a:r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 (</a:t>
            </a:r>
            <a:r>
              <a:rPr lang="pl-PL" b="0" i="1" dirty="0" err="1">
                <a:solidFill>
                  <a:srgbClr val="001100"/>
                </a:solidFill>
                <a:effectLst/>
                <a:latin typeface="Roboto"/>
              </a:rPr>
              <a:t>recycle</a:t>
            </a:r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),</a:t>
            </a:r>
          </a:p>
          <a:p>
            <a:pPr algn="l"/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·        kompostuj (</a:t>
            </a:r>
            <a:r>
              <a:rPr lang="pl-PL" b="0" i="1" dirty="0">
                <a:solidFill>
                  <a:srgbClr val="001100"/>
                </a:solidFill>
                <a:effectLst/>
                <a:latin typeface="Roboto"/>
              </a:rPr>
              <a:t>rot</a:t>
            </a:r>
            <a:r>
              <a:rPr lang="pl-PL" b="0" i="0" dirty="0">
                <a:solidFill>
                  <a:srgbClr val="001100"/>
                </a:solidFill>
                <a:effectLst/>
                <a:latin typeface="Roboto"/>
              </a:rPr>
              <a:t>).  </a:t>
            </a:r>
          </a:p>
          <a:p>
            <a:endParaRPr lang="pl-P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6B16E6-0067-43DB-A955-F1818BB4B9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81" y="2273293"/>
            <a:ext cx="3833019" cy="38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1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2 kwietnia to Dzień Ziemi - Biznes technologie">
            <a:extLst>
              <a:ext uri="{FF2B5EF4-FFF2-40B4-BE49-F238E27FC236}">
                <a16:creationId xmlns:a16="http://schemas.microsoft.com/office/drawing/2014/main" id="{B7BD3E2C-7292-49C1-8298-EEDCD59EB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1" y="270456"/>
            <a:ext cx="11706894" cy="63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0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446E77-2F1F-45CD-BB12-4B08A649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</a:rPr>
              <a:t>Działania ekologiczne, które na co dzień można realizować w gospodarstwie domowym</a:t>
            </a:r>
            <a:br>
              <a:rPr lang="pl-PL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5FED248-56DF-4F44-8DB2-EE9D54160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3515" y="2369712"/>
            <a:ext cx="7031865" cy="3878687"/>
          </a:xfrm>
        </p:spPr>
        <p:txBody>
          <a:bodyPr>
            <a:normAutofit/>
          </a:bodyPr>
          <a:lstStyle/>
          <a:p>
            <a:pPr algn="just"/>
            <a:r>
              <a:rPr lang="pl-PL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 codziennym natłoku obowiązków nie przywiązujemy uwagi do pewnych spraw. Jednak warto mieć świadomość, że każda osoba małymi krokami może przysłużyć się do tego, aby np. w przyszłości nie zabrakło wody, a papier nie stał się towarem luksusowym. Idealnym wręcz miejscem, w którym możemy rozpocząć pozytywnie oddziaływać na środowisko, jest własne gospodarstwo domowe. O tym, że należy w nim odpowiednio segregować odpady, chyba nie musimy już nikomu przypominać. Jest to istotny krok, który pozwala na wytwarzanie nowych rzeczy codziennego użytku przy jednoczesnym oszczędzaniu surowców.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Konkurs na plakat ekologiczny „Chroniąc wodę chronimy siebie” | Liga  Ochrony Przyrody">
            <a:extLst>
              <a:ext uri="{FF2B5EF4-FFF2-40B4-BE49-F238E27FC236}">
                <a16:creationId xmlns:a16="http://schemas.microsoft.com/office/drawing/2014/main" id="{3BD840B9-840B-4E89-9DD5-48B2D0D4E4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79" y="1867436"/>
            <a:ext cx="4185633" cy="41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3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E15F02-B6AC-4B5C-9213-C5512F78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852" y="480812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pl-PL" sz="3200" b="1" i="0" dirty="0">
                <a:solidFill>
                  <a:srgbClr val="636363"/>
                </a:solidFill>
                <a:effectLst/>
                <a:latin typeface="Roboto"/>
              </a:rPr>
              <a:t> </a:t>
            </a:r>
            <a:r>
              <a:rPr lang="pl-PL" sz="3200" b="1" dirty="0">
                <a:solidFill>
                  <a:srgbClr val="636363"/>
                </a:solidFill>
                <a:latin typeface="Roboto"/>
              </a:rPr>
              <a:t>C</a:t>
            </a:r>
            <a:r>
              <a:rPr lang="pl-PL" sz="3200" b="1" i="0" dirty="0">
                <a:solidFill>
                  <a:srgbClr val="636363"/>
                </a:solidFill>
                <a:effectLst/>
                <a:latin typeface="Roboto"/>
              </a:rPr>
              <a:t>o jeszcze możemy zrobić w miejscu zamieszkania, aby dbać o otaczające nas środowisko?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73BD97-0E7A-4CD3-B30A-93879DB029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0" dirty="0">
                <a:effectLst/>
                <a:latin typeface="Roboto"/>
              </a:rPr>
              <a:t>zabierać ze sobą na zakupy torby wielokrotnego użytku. Bawełniane torby są nie tylko bardziej ekologiczne i pojemniejsze od siatek foliowych, ale także wygodniejsze w użyciu za sprawą długich uchwytów, które można zawiesić na ramieniu;</a:t>
            </a:r>
          </a:p>
          <a:p>
            <a:endParaRPr lang="pl-PL" dirty="0"/>
          </a:p>
        </p:txBody>
      </p:sp>
      <p:pic>
        <p:nvPicPr>
          <p:cNvPr id="7170" name="Picture 2" descr="How to Reduce the Use of Plastic Bags in our Convenience Culture |">
            <a:extLst>
              <a:ext uri="{FF2B5EF4-FFF2-40B4-BE49-F238E27FC236}">
                <a16:creationId xmlns:a16="http://schemas.microsoft.com/office/drawing/2014/main" id="{23CB4E84-EE20-48EB-A2EF-F0AECA9512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057399"/>
            <a:ext cx="4754563" cy="34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4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ED705-66D9-4D41-8874-7EFDC856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i="0" dirty="0">
                <a:solidFill>
                  <a:srgbClr val="636363"/>
                </a:solidFill>
                <a:effectLst/>
                <a:latin typeface="Roboto"/>
              </a:rPr>
              <a:t> </a:t>
            </a:r>
            <a:r>
              <a:rPr lang="pl-PL" sz="2800" b="1" dirty="0">
                <a:solidFill>
                  <a:srgbClr val="636363"/>
                </a:solidFill>
                <a:latin typeface="Roboto"/>
              </a:rPr>
              <a:t>C</a:t>
            </a:r>
            <a:r>
              <a:rPr lang="pl-PL" sz="2800" b="1" i="0" dirty="0">
                <a:solidFill>
                  <a:srgbClr val="636363"/>
                </a:solidFill>
                <a:effectLst/>
                <a:latin typeface="Roboto"/>
              </a:rPr>
              <a:t>o jeszcze możemy zrobić w miejscu zamieszkania, aby dbać o otaczające nas środowisko?</a:t>
            </a:r>
            <a:endParaRPr lang="pl-PL" sz="28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76447B-E85B-4D97-B8CA-7A9AB0726E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i="0" dirty="0">
                <a:effectLst/>
                <a:latin typeface="Roboto"/>
              </a:rPr>
              <a:t>kupować produkty pochodzące z recyklingu, jak np. zeszyty czy papier toaletowy. W zdecydowanej większości przypadków nie są one gorszej jakości od innych produktów z tej samej kategorii, a zazwyczaj ich cena jest niższa</a:t>
            </a:r>
            <a:endParaRPr lang="pl-PL" dirty="0"/>
          </a:p>
        </p:txBody>
      </p:sp>
      <p:pic>
        <p:nvPicPr>
          <p:cNvPr id="8194" name="Picture 2" descr="Zespół Szkół Ponadgimnazjalnych nr 1 im. Stanisława Mikołajczyka w Gnieźnie">
            <a:extLst>
              <a:ext uri="{FF2B5EF4-FFF2-40B4-BE49-F238E27FC236}">
                <a16:creationId xmlns:a16="http://schemas.microsoft.com/office/drawing/2014/main" id="{B9F441E3-6DE1-4098-8159-436AFF1275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4" y="1965960"/>
            <a:ext cx="5834578" cy="37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3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A971DD-B398-4C2F-AC29-6CD97737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rgbClr val="636363"/>
                </a:solidFill>
                <a:latin typeface="Roboto"/>
              </a:rPr>
              <a:t>C</a:t>
            </a:r>
            <a:r>
              <a:rPr lang="pl-PL" sz="3200" b="1" i="0" dirty="0">
                <a:solidFill>
                  <a:srgbClr val="636363"/>
                </a:solidFill>
                <a:effectLst/>
                <a:latin typeface="Roboto"/>
              </a:rPr>
              <a:t>o jeszcze możemy zrobić w miejscu zamieszkania, aby dbać o otaczające nas środowisko?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601556-25BB-4DF8-9CB0-95FCEA74E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588653"/>
            <a:ext cx="5051738" cy="3492105"/>
          </a:xfrm>
        </p:spPr>
        <p:txBody>
          <a:bodyPr/>
          <a:lstStyle/>
          <a:p>
            <a:r>
              <a:rPr lang="pl-PL" b="1" i="0" dirty="0">
                <a:effectLst/>
                <a:latin typeface="Roboto"/>
              </a:rPr>
              <a:t>co jakiś czas przeglądać swoje ubrania. Rzeczy, których nie zakładaliśmy od kilku miesięcy, warto przekazać znajomym lub osobom potrzebującym. W ten sposób nie tylko zyskujemy miejsce w szafie na nowe ubrania, ale także pomagamy innym ludziom;</a:t>
            </a:r>
          </a:p>
          <a:p>
            <a:endParaRPr lang="pl-PL" dirty="0"/>
          </a:p>
        </p:txBody>
      </p:sp>
      <p:pic>
        <p:nvPicPr>
          <p:cNvPr id="9218" name="Picture 2" descr="Odzież ekologiczna dla kobiet odkryj w ZALANDO">
            <a:extLst>
              <a:ext uri="{FF2B5EF4-FFF2-40B4-BE49-F238E27FC236}">
                <a16:creationId xmlns:a16="http://schemas.microsoft.com/office/drawing/2014/main" id="{73342C8F-8C9F-4A0B-8826-E1FD1F5CFE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75" y="1948838"/>
            <a:ext cx="4218476" cy="42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0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83B731-D359-4433-8BEF-C082E103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636363"/>
                </a:solidFill>
                <a:latin typeface="Roboto"/>
              </a:rPr>
              <a:t>C</a:t>
            </a:r>
            <a:r>
              <a:rPr lang="pl-PL" sz="2800" b="1" i="0" dirty="0">
                <a:solidFill>
                  <a:srgbClr val="636363"/>
                </a:solidFill>
                <a:effectLst/>
                <a:latin typeface="Roboto"/>
              </a:rPr>
              <a:t>o jeszcze możemy zrobić w miejscu zamieszkania, aby dbać o otaczające nas środowisko?</a:t>
            </a:r>
            <a:endParaRPr lang="pl-PL" sz="28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6130BB-FCD4-4098-A7DB-CD24B7F15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1" y="2640169"/>
            <a:ext cx="5305529" cy="3440591"/>
          </a:xfrm>
        </p:spPr>
        <p:txBody>
          <a:bodyPr/>
          <a:lstStyle/>
          <a:p>
            <a:r>
              <a:rPr lang="pl-PL" b="1" i="0" dirty="0">
                <a:effectLst/>
                <a:latin typeface="Roboto"/>
              </a:rPr>
              <a:t>naprawiać sprzęt elektroniczny lub AGD zamiast go wyrzucać. Często zdarza się, że daną usterkę można wyeliminować i nie ma potrzeby, aby kupować nowy telewizor lub zmywarkę.</a:t>
            </a:r>
          </a:p>
          <a:p>
            <a:endParaRPr lang="pl-PL" dirty="0"/>
          </a:p>
        </p:txBody>
      </p:sp>
      <p:pic>
        <p:nvPicPr>
          <p:cNvPr id="10242" name="Picture 2" descr="A+++ i certyfikaty RTV i AGD- co może Nam pomóc by być eko | Ekoszyk">
            <a:extLst>
              <a:ext uri="{FF2B5EF4-FFF2-40B4-BE49-F238E27FC236}">
                <a16:creationId xmlns:a16="http://schemas.microsoft.com/office/drawing/2014/main" id="{A73A7A3E-7979-46FB-858C-43F8E3010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4" y="1867436"/>
            <a:ext cx="5305529" cy="43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93266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Podstawa</Template>
  <TotalTime>51</TotalTime>
  <Words>643</Words>
  <Application>Microsoft Office PowerPoint</Application>
  <PresentationFormat>Panoramiczny</PresentationFormat>
  <Paragraphs>28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MS Gothic</vt:lpstr>
      <vt:lpstr>Arial</vt:lpstr>
      <vt:lpstr>Calibri</vt:lpstr>
      <vt:lpstr>Corbel</vt:lpstr>
      <vt:lpstr>Roboto</vt:lpstr>
      <vt:lpstr>Podstawa</vt:lpstr>
      <vt:lpstr>Prezentacja programu PowerPoint</vt:lpstr>
      <vt:lpstr>Światowy Dzień Ziemi 2021r. –  „Przywróć naszą Ziemię” </vt:lpstr>
      <vt:lpstr>Obchody Dnia Ziemi są bardzo dobrą okazją do promowania ekologicznych postaw oraz uświadamiania o problemach klimatycznych na Ziemi.</vt:lpstr>
      <vt:lpstr>Prezentacja programu PowerPoint</vt:lpstr>
      <vt:lpstr>Działania ekologiczne, które na co dzień można realizować w gospodarstwie domowym </vt:lpstr>
      <vt:lpstr> Co jeszcze możemy zrobić w miejscu zamieszkania, aby dbać o otaczające nas środowisko?</vt:lpstr>
      <vt:lpstr> Co jeszcze możemy zrobić w miejscu zamieszkania, aby dbać o otaczające nas środowisko?</vt:lpstr>
      <vt:lpstr>Co jeszcze możemy zrobić w miejscu zamieszkania, aby dbać o otaczające nas środowisko?</vt:lpstr>
      <vt:lpstr>Co jeszcze możemy zrobić w miejscu zamieszkania, aby dbać o otaczające nas środowisko?</vt:lpstr>
      <vt:lpstr>Zawsze pamiętajmy o oszczędzaniu  wody i prądu:</vt:lpstr>
      <vt:lpstr>Prezentacja programu PowerPoint</vt:lpstr>
      <vt:lpstr>Prezentacja programu PowerPoint</vt:lpstr>
      <vt:lpstr>Jak widać na powyższych przykładach, drobne czynności wykonywane w gospodarstwie domowym, które z pozoru wydają się być nieistotne,  w perspektywie czasu przynoszą pozytywne efekty.  A przy tym nie tylko korzystnie oddziałują na środowisko, ale także na zawartość naszych portfeli.</vt:lpstr>
      <vt:lpstr>Los Ziemi jest w naszych rękach!!!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Anna Mularz</cp:lastModifiedBy>
  <cp:revision>6</cp:revision>
  <dcterms:created xsi:type="dcterms:W3CDTF">2021-04-19T13:35:22Z</dcterms:created>
  <dcterms:modified xsi:type="dcterms:W3CDTF">2021-04-19T17:35:18Z</dcterms:modified>
</cp:coreProperties>
</file>